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4" r:id="rId3"/>
    <p:sldId id="256" r:id="rId4"/>
    <p:sldId id="257" r:id="rId5"/>
    <p:sldId id="258" r:id="rId6"/>
    <p:sldId id="26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1CF4-605F-4099-928E-593C543BE37C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4FFF-C49F-49F3-B752-45BE97264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7996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1CF4-605F-4099-928E-593C543BE37C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4FFF-C49F-49F3-B752-45BE97264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015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1CF4-605F-4099-928E-593C543BE37C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4FFF-C49F-49F3-B752-45BE9726422C}" type="slidenum">
              <a:rPr lang="fr-FR" smtClean="0"/>
              <a:t>‹N°›</a:t>
            </a:fld>
            <a:endParaRPr lang="fr-F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3402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1CF4-605F-4099-928E-593C543BE37C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4FFF-C49F-49F3-B752-45BE97264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8486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1CF4-605F-4099-928E-593C543BE37C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4FFF-C49F-49F3-B752-45BE9726422C}" type="slidenum">
              <a:rPr lang="fr-FR" smtClean="0"/>
              <a:t>‹N°›</a:t>
            </a:fld>
            <a:endParaRPr lang="fr-F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99340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1CF4-605F-4099-928E-593C543BE37C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4FFF-C49F-49F3-B752-45BE97264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708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1CF4-605F-4099-928E-593C543BE37C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4FFF-C49F-49F3-B752-45BE97264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3406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1CF4-605F-4099-928E-593C543BE37C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4FFF-C49F-49F3-B752-45BE97264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9583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1CF4-605F-4099-928E-593C543BE37C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4FFF-C49F-49F3-B752-45BE97264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805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1CF4-605F-4099-928E-593C543BE37C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4FFF-C49F-49F3-B752-45BE97264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5951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1CF4-605F-4099-928E-593C543BE37C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4FFF-C49F-49F3-B752-45BE97264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837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1CF4-605F-4099-928E-593C543BE37C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4FFF-C49F-49F3-B752-45BE97264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7169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1CF4-605F-4099-928E-593C543BE37C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4FFF-C49F-49F3-B752-45BE97264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962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1CF4-605F-4099-928E-593C543BE37C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4FFF-C49F-49F3-B752-45BE97264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550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1CF4-605F-4099-928E-593C543BE37C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4FFF-C49F-49F3-B752-45BE97264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973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01CF4-605F-4099-928E-593C543BE37C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4FFF-C49F-49F3-B752-45BE97264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7800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01CF4-605F-4099-928E-593C543BE37C}" type="datetimeFigureOut">
              <a:rPr lang="fr-FR" smtClean="0"/>
              <a:t>15/04/2026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FF84FFF-C49F-49F3-B752-45BE972642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43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72885" y="180268"/>
            <a:ext cx="8314943" cy="922211"/>
          </a:xfrm>
        </p:spPr>
        <p:txBody>
          <a:bodyPr/>
          <a:lstStyle/>
          <a:p>
            <a:r>
              <a:rPr lang="fr-FR" sz="4800" b="1" dirty="0" smtClean="0">
                <a:solidFill>
                  <a:schemeClr val="tx1"/>
                </a:solidFill>
              </a:rPr>
              <a:t>1) </a:t>
            </a:r>
            <a:r>
              <a:rPr lang="fr-FR" sz="4800" b="1" dirty="0" err="1" smtClean="0">
                <a:solidFill>
                  <a:schemeClr val="tx1"/>
                </a:solidFill>
              </a:rPr>
              <a:t>Aceés</a:t>
            </a:r>
            <a:r>
              <a:rPr lang="fr-FR" sz="4800" b="1" dirty="0" smtClean="0">
                <a:solidFill>
                  <a:schemeClr val="tx1"/>
                </a:solidFill>
              </a:rPr>
              <a:t> au site </a:t>
            </a:r>
            <a:r>
              <a:rPr lang="fr-FR" sz="4800" b="1" dirty="0" err="1" smtClean="0">
                <a:solidFill>
                  <a:schemeClr val="tx1"/>
                </a:solidFill>
              </a:rPr>
              <a:t>Dancho</a:t>
            </a:r>
            <a:r>
              <a:rPr lang="fr-FR" sz="4800" b="1" dirty="0" smtClean="0">
                <a:solidFill>
                  <a:schemeClr val="tx1"/>
                </a:solidFill>
              </a:rPr>
              <a:t> LMS</a:t>
            </a:r>
            <a:endParaRPr lang="fr-FR" sz="4800" b="1" dirty="0">
              <a:solidFill>
                <a:schemeClr val="tx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54628" y="1337498"/>
            <a:ext cx="5442856" cy="644260"/>
          </a:xfrm>
          <a:ln>
            <a:solidFill>
              <a:schemeClr val="accent4"/>
            </a:solidFill>
          </a:ln>
        </p:spPr>
        <p:txBody>
          <a:bodyPr>
            <a:noAutofit/>
          </a:bodyPr>
          <a:lstStyle/>
          <a:p>
            <a:pPr algn="ctr"/>
            <a:r>
              <a:rPr lang="fr-FR" sz="2800" dirty="0" smtClean="0">
                <a:solidFill>
                  <a:srgbClr val="00B050"/>
                </a:solidFill>
              </a:rPr>
              <a:t>https://web.prodeploytech.com</a:t>
            </a:r>
            <a:endParaRPr lang="fr-FR" sz="2800" dirty="0">
              <a:solidFill>
                <a:srgbClr val="00B05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3" y="2568974"/>
            <a:ext cx="2525486" cy="3979761"/>
          </a:xfrm>
          <a:prstGeom prst="rect">
            <a:avLst/>
          </a:prstGeom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3211285" y="3636643"/>
            <a:ext cx="1164771" cy="9222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4800" b="1" dirty="0" smtClean="0">
                <a:solidFill>
                  <a:schemeClr val="tx1"/>
                </a:solidFill>
              </a:rPr>
              <a:t>OU</a:t>
            </a:r>
            <a:endParaRPr lang="fr-FR" sz="4800" b="1" dirty="0">
              <a:solidFill>
                <a:schemeClr val="tx1"/>
              </a:solidFill>
            </a:endParaRPr>
          </a:p>
        </p:txBody>
      </p:sp>
      <p:cxnSp>
        <p:nvCxnSpPr>
          <p:cNvPr id="8" name="Connecteur en arc 7"/>
          <p:cNvCxnSpPr>
            <a:stCxn id="3" idx="1"/>
          </p:cNvCxnSpPr>
          <p:nvPr/>
        </p:nvCxnSpPr>
        <p:spPr>
          <a:xfrm rot="10800000" flipH="1" flipV="1">
            <a:off x="1654628" y="1659628"/>
            <a:ext cx="87086" cy="1225086"/>
          </a:xfrm>
          <a:prstGeom prst="curvedConnector4">
            <a:avLst>
              <a:gd name="adj1" fmla="val -262499"/>
              <a:gd name="adj2" fmla="val 63147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en arc 11"/>
          <p:cNvCxnSpPr>
            <a:stCxn id="3" idx="2"/>
          </p:cNvCxnSpPr>
          <p:nvPr/>
        </p:nvCxnSpPr>
        <p:spPr>
          <a:xfrm rot="16200000" flipH="1">
            <a:off x="4479750" y="1878063"/>
            <a:ext cx="728785" cy="936173"/>
          </a:xfrm>
          <a:prstGeom prst="curved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670" y="1906370"/>
            <a:ext cx="9095016" cy="495163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058" y="2474429"/>
            <a:ext cx="5606142" cy="328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38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70857" y="617431"/>
            <a:ext cx="8577943" cy="605135"/>
          </a:xfrm>
        </p:spPr>
        <p:txBody>
          <a:bodyPr/>
          <a:lstStyle/>
          <a:p>
            <a:pPr algn="ctr"/>
            <a:r>
              <a:rPr lang="fr-FR" sz="3200" b="1" dirty="0" smtClean="0">
                <a:solidFill>
                  <a:schemeClr val="tx1"/>
                </a:solidFill>
              </a:rPr>
              <a:t>Un </a:t>
            </a:r>
            <a:r>
              <a:rPr lang="fr-FR" sz="3200" b="1" dirty="0">
                <a:solidFill>
                  <a:schemeClr val="tx1"/>
                </a:solidFill>
              </a:rPr>
              <a:t>Écosystème Connecté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810001" y="87086"/>
            <a:ext cx="2244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err="1">
                <a:solidFill>
                  <a:srgbClr val="00B050"/>
                </a:solidFill>
              </a:rPr>
              <a:t>Dancho</a:t>
            </a:r>
            <a:r>
              <a:rPr lang="fr-FR" sz="2400" b="1" dirty="0">
                <a:solidFill>
                  <a:srgbClr val="00B050"/>
                </a:solidFill>
              </a:rPr>
              <a:t> LMS</a:t>
            </a:r>
            <a:endParaRPr lang="fr-FR" sz="2400" dirty="0">
              <a:solidFill>
                <a:srgbClr val="00B050"/>
              </a:solidFill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4092190"/>
              </p:ext>
            </p:extLst>
          </p:nvPr>
        </p:nvGraphicFramePr>
        <p:xfrm>
          <a:off x="0" y="1276995"/>
          <a:ext cx="12192000" cy="5581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5971">
                  <a:extLst>
                    <a:ext uri="{9D8B030D-6E8A-4147-A177-3AD203B41FA5}">
                      <a16:colId xmlns:a16="http://schemas.microsoft.com/office/drawing/2014/main" val="1298924394"/>
                    </a:ext>
                  </a:extLst>
                </a:gridCol>
                <a:gridCol w="9046029">
                  <a:extLst>
                    <a:ext uri="{9D8B030D-6E8A-4147-A177-3AD203B41FA5}">
                      <a16:colId xmlns:a16="http://schemas.microsoft.com/office/drawing/2014/main" val="4168529437"/>
                    </a:ext>
                  </a:extLst>
                </a:gridCol>
              </a:tblGrid>
              <a:tr h="65602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Role 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Description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6357024"/>
                  </a:ext>
                </a:extLst>
              </a:tr>
              <a:tr h="156556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7030A0"/>
                          </a:solidFill>
                        </a:rPr>
                        <a:t>Admin</a:t>
                      </a:r>
                    </a:p>
                    <a:p>
                      <a:pPr algn="ctr"/>
                      <a:r>
                        <a:rPr lang="fr-FR" sz="1600" dirty="0" smtClean="0"/>
                        <a:t>Le Gestionnaire de la Plateforme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Gère l'intégralité du système, les paramètres globaux et la base d'utilisateurs.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Modération du Contenu : Approuve ou rejette les cours soumis par les professeurs avant publication.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Gestion Financière : Configure les commissions, suit les ventes et gère les paiements (</a:t>
                      </a:r>
                      <a:r>
                        <a:rPr lang="fr-FR" sz="1600" dirty="0" err="1" smtClean="0"/>
                        <a:t>payouts</a:t>
                      </a:r>
                      <a:r>
                        <a:rPr lang="fr-FR" sz="1600" dirty="0" smtClean="0"/>
                        <a:t>) des instructeurs via un Système de Portefeuille (Recharge, Collecte</a:t>
                      </a:r>
                      <a:r>
                        <a:rPr lang="fr-FR" sz="1600" baseline="0" dirty="0" smtClean="0"/>
                        <a:t> et </a:t>
                      </a:r>
                      <a:r>
                        <a:rPr lang="fr-FR" sz="1600" dirty="0" smtClean="0"/>
                        <a:t>Retrait).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Rapports &amp; Statistiques : Accède aux données de vente et de performance du site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2339018"/>
                  </a:ext>
                </a:extLst>
              </a:tr>
              <a:tr h="181114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7030A0"/>
                          </a:solidFill>
                        </a:rPr>
                        <a:t>Prof</a:t>
                      </a:r>
                    </a:p>
                    <a:p>
                      <a:pPr algn="ctr"/>
                      <a:r>
                        <a:rPr lang="en-US" sz="1600" dirty="0" smtClean="0"/>
                        <a:t>Le </a:t>
                      </a:r>
                      <a:r>
                        <a:rPr lang="en-US" sz="1600" dirty="0" err="1" smtClean="0"/>
                        <a:t>Créateur</a:t>
                      </a:r>
                      <a:r>
                        <a:rPr lang="en-US" sz="1600" dirty="0" smtClean="0"/>
                        <a:t> de </a:t>
                      </a:r>
                      <a:r>
                        <a:rPr lang="en-US" sz="1600" dirty="0" err="1" smtClean="0"/>
                        <a:t>Contenu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Le Créateur de Contenu: Bâtit les programmes avec des vidéos (hébergées, YouTube/Local), fichiers</a:t>
                      </a:r>
                      <a:r>
                        <a:rPr lang="fr-FR" sz="1600" baseline="0" dirty="0" smtClean="0"/>
                        <a:t> </a:t>
                      </a:r>
                      <a:r>
                        <a:rPr lang="fr-FR" sz="1600" dirty="0" smtClean="0"/>
                        <a:t>et classes en direct (Zoom).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Évaluation : Crée des quiz complets et génère des certificats de réussite personnalisés.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Interaction : Répond aux questions des étudiants et anime les forums de discussion.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 smtClean="0"/>
                        <a:t>Ventes &amp; Coaching : Suit ses propres revenus et propose des sessions de réunion (meetings 1-on-1).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4386871"/>
                  </a:ext>
                </a:extLst>
              </a:tr>
              <a:tr h="154826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rgbClr val="7030A0"/>
                          </a:solidFill>
                        </a:rPr>
                        <a:t>Etudiant</a:t>
                      </a:r>
                      <a:endParaRPr lang="en-US" sz="1800" b="1" dirty="0" smtClean="0">
                        <a:solidFill>
                          <a:srgbClr val="7030A0"/>
                        </a:solidFill>
                      </a:endParaRPr>
                    </a:p>
                    <a:p>
                      <a:pPr algn="ctr"/>
                      <a:r>
                        <a:rPr lang="en-US" sz="1600" b="0" dirty="0" smtClean="0"/>
                        <a:t>Le </a:t>
                      </a:r>
                      <a:r>
                        <a:rPr lang="en-US" sz="1600" b="0" dirty="0" err="1" smtClean="0"/>
                        <a:t>Bénéficiaire</a:t>
                      </a:r>
                      <a:r>
                        <a:rPr lang="en-US" sz="1600" b="0" dirty="0" smtClean="0"/>
                        <a:t> de </a:t>
                      </a:r>
                      <a:r>
                        <a:rPr lang="en-US" sz="1600" b="0" dirty="0" err="1" smtClean="0"/>
                        <a:t>l'Apprentissag</a:t>
                      </a:r>
                      <a:endParaRPr lang="fr-FR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dirty="0" smtClean="0"/>
                        <a:t>Recherche et achète des cours via une interface fluide et filtrée.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dirty="0" smtClean="0"/>
                        <a:t>Expérience d'Apprentissage : Suive ses cours via leurs</a:t>
                      </a:r>
                      <a:r>
                        <a:rPr lang="fr-FR" sz="1600" baseline="0" dirty="0" smtClean="0"/>
                        <a:t> panels </a:t>
                      </a:r>
                      <a:r>
                        <a:rPr lang="fr-FR" sz="1600" dirty="0" smtClean="0"/>
                        <a:t>(incluant prise de notes et barre de progression).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dirty="0" smtClean="0"/>
                        <a:t>Progression : Suit son avancée, passe les quiz et télécharge ses certificats.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dirty="0" smtClean="0"/>
                        <a:t>Support : Peut contacter les instructeurs pour obtenir de l'aide sur le contenu du cours.</a:t>
                      </a:r>
                      <a:endParaRPr lang="fr-FR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6804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069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ctrTitle"/>
          </p:nvPr>
        </p:nvSpPr>
        <p:spPr>
          <a:xfrm>
            <a:off x="772885" y="180268"/>
            <a:ext cx="8314943" cy="922211"/>
          </a:xfrm>
        </p:spPr>
        <p:txBody>
          <a:bodyPr/>
          <a:lstStyle/>
          <a:p>
            <a:pPr algn="l"/>
            <a:r>
              <a:rPr lang="fr-FR" sz="4800" b="1" dirty="0" smtClean="0">
                <a:solidFill>
                  <a:schemeClr val="tx1"/>
                </a:solidFill>
              </a:rPr>
              <a:t>2) Inscription des étudiants </a:t>
            </a:r>
            <a:endParaRPr lang="fr-FR" sz="4800" b="1" dirty="0">
              <a:solidFill>
                <a:schemeClr val="tx1"/>
              </a:solidFill>
            </a:endParaRPr>
          </a:p>
        </p:txBody>
      </p:sp>
      <p:pic>
        <p:nvPicPr>
          <p:cNvPr id="8" name="bandicam 2026-04-15 15-13-05-42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66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102478"/>
            <a:ext cx="12192000" cy="575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7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9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>
            <a:spLocks noGrp="1"/>
          </p:cNvSpPr>
          <p:nvPr>
            <p:ph type="ctrTitle"/>
          </p:nvPr>
        </p:nvSpPr>
        <p:spPr>
          <a:xfrm>
            <a:off x="772885" y="180268"/>
            <a:ext cx="8314943" cy="922211"/>
          </a:xfrm>
        </p:spPr>
        <p:txBody>
          <a:bodyPr/>
          <a:lstStyle/>
          <a:p>
            <a:pPr algn="l"/>
            <a:r>
              <a:rPr lang="fr-FR" sz="4800" b="1" dirty="0">
                <a:solidFill>
                  <a:schemeClr val="tx1"/>
                </a:solidFill>
              </a:rPr>
              <a:t>3</a:t>
            </a:r>
            <a:r>
              <a:rPr lang="fr-FR" sz="4800" b="1" dirty="0" smtClean="0">
                <a:solidFill>
                  <a:schemeClr val="tx1"/>
                </a:solidFill>
              </a:rPr>
              <a:t>) Admin Panel</a:t>
            </a:r>
            <a:endParaRPr lang="fr-FR" sz="4800" b="1" dirty="0">
              <a:solidFill>
                <a:schemeClr val="tx1"/>
              </a:solidFill>
            </a:endParaRPr>
          </a:p>
        </p:txBody>
      </p:sp>
      <p:pic>
        <p:nvPicPr>
          <p:cNvPr id="7" name="bandicam 2026-04-15 15-24-50-81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1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102478"/>
            <a:ext cx="12300856" cy="575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2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8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94658" y="169380"/>
            <a:ext cx="6440424" cy="922211"/>
          </a:xfrm>
        </p:spPr>
        <p:txBody>
          <a:bodyPr/>
          <a:lstStyle/>
          <a:p>
            <a:r>
              <a:rPr lang="fr-FR" b="1" dirty="0" smtClean="0">
                <a:solidFill>
                  <a:schemeClr val="tx1"/>
                </a:solidFill>
              </a:rPr>
              <a:t>Achat abonnement </a:t>
            </a:r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5" name="bandicam 2026-04-15 15-30-10-94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1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91590"/>
            <a:ext cx="12191999" cy="576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1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94658" y="169380"/>
            <a:ext cx="6440424" cy="922211"/>
          </a:xfrm>
        </p:spPr>
        <p:txBody>
          <a:bodyPr/>
          <a:lstStyle/>
          <a:p>
            <a:pPr algn="l"/>
            <a:r>
              <a:rPr lang="fr-FR" b="1" dirty="0" smtClean="0">
                <a:solidFill>
                  <a:schemeClr val="tx1"/>
                </a:solidFill>
              </a:rPr>
              <a:t>Prof Panel</a:t>
            </a:r>
            <a:endParaRPr lang="fr-FR" b="1" dirty="0">
              <a:solidFill>
                <a:schemeClr val="tx1"/>
              </a:solidFill>
            </a:endParaRPr>
          </a:p>
        </p:txBody>
      </p:sp>
      <p:pic>
        <p:nvPicPr>
          <p:cNvPr id="3" name="bandicam 2026-04-15 15-42-16-69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19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96696"/>
            <a:ext cx="12191999" cy="58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9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94</TotalTime>
  <Words>252</Words>
  <Application>Microsoft Office PowerPoint</Application>
  <PresentationFormat>Grand écran</PresentationFormat>
  <Paragraphs>29</Paragraphs>
  <Slides>6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Wingdings 3</vt:lpstr>
      <vt:lpstr>Facette</vt:lpstr>
      <vt:lpstr>1) Aceés au site Dancho LMS</vt:lpstr>
      <vt:lpstr>Un Écosystème Connecté</vt:lpstr>
      <vt:lpstr>2) Inscription des étudiants </vt:lpstr>
      <vt:lpstr>3) Admin Panel</vt:lpstr>
      <vt:lpstr>Achat abonnement </vt:lpstr>
      <vt:lpstr>Prof Panel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1) Aceés au site Dancho LMS</dc:title>
  <dc:creator>SSI-19</dc:creator>
  <cp:lastModifiedBy>SSI-19</cp:lastModifiedBy>
  <cp:revision>11</cp:revision>
  <dcterms:created xsi:type="dcterms:W3CDTF">2026-04-15T13:15:52Z</dcterms:created>
  <dcterms:modified xsi:type="dcterms:W3CDTF">2026-04-15T15:02:09Z</dcterms:modified>
</cp:coreProperties>
</file>